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65" d="100"/>
          <a:sy n="65" d="100"/>
        </p:scale>
        <p:origin x="90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BF96-4969-435B-AE4C-EECEF89D4358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9BDB-ECE7-4E01-9798-6EB36B38F0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522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BF96-4969-435B-AE4C-EECEF89D4358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9BDB-ECE7-4E01-9798-6EB36B38F0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9919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BF96-4969-435B-AE4C-EECEF89D4358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9BDB-ECE7-4E01-9798-6EB36B38F0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532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BF96-4969-435B-AE4C-EECEF89D4358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9BDB-ECE7-4E01-9798-6EB36B38F0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002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BF96-4969-435B-AE4C-EECEF89D4358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9BDB-ECE7-4E01-9798-6EB36B38F0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338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BF96-4969-435B-AE4C-EECEF89D4358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9BDB-ECE7-4E01-9798-6EB36B38F0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613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BF96-4969-435B-AE4C-EECEF89D4358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9BDB-ECE7-4E01-9798-6EB36B38F0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349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BF96-4969-435B-AE4C-EECEF89D4358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9BDB-ECE7-4E01-9798-6EB36B38F0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615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BF96-4969-435B-AE4C-EECEF89D4358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9BDB-ECE7-4E01-9798-6EB36B38F0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376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BF96-4969-435B-AE4C-EECEF89D4358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9BDB-ECE7-4E01-9798-6EB36B38F0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87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BF96-4969-435B-AE4C-EECEF89D4358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9BDB-ECE7-4E01-9798-6EB36B38F0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481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CBF96-4969-435B-AE4C-EECEF89D4358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79BDB-ECE7-4E01-9798-6EB36B38F0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955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3084" y="1469838"/>
            <a:ext cx="11492753" cy="23876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Тема </a:t>
            </a:r>
            <a:r>
              <a:rPr lang="ru-RU" b="1" dirty="0" smtClean="0"/>
              <a:t>7. </a:t>
            </a:r>
            <a:r>
              <a:rPr lang="ru-RU" b="1" dirty="0"/>
              <a:t>Проект глобального широкополосного интернета Starlink компании </a:t>
            </a:r>
            <a:r>
              <a:rPr lang="ru-RU" b="1" dirty="0" smtClean="0"/>
              <a:t>SpaceX (продолжение)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140932" y="6291050"/>
            <a:ext cx="9051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https://www.comnews.ru/content/209438/2020-10-07/2020-w41/enciklopediya-starlink#toc5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050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825" y="126086"/>
            <a:ext cx="10212946" cy="673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59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5318" y="37650"/>
            <a:ext cx="7336239" cy="32593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1669" y="3271230"/>
            <a:ext cx="11925836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/>
              <a:t>Центр управления сетью (</a:t>
            </a:r>
            <a:r>
              <a:rPr lang="ru-RU" b="1" dirty="0"/>
              <a:t>ЦУС</a:t>
            </a:r>
            <a:r>
              <a:rPr lang="ru-RU" dirty="0"/>
              <a:t>) обеспечивает управление всей сетью спутниковой связи, координацию работы шлюзовых и абонентских станций, задание единого времени в сети, выделение частотных слотов на спутниках для работы (передачи данных) шлюзовых и абонентских станций, ведение биллинга, сбора данных о переданной и полученной информации, сбор данных о состоянии системы</a:t>
            </a:r>
            <a:r>
              <a:rPr lang="ru-RU" dirty="0" smtClean="0"/>
              <a:t>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м</a:t>
            </a:r>
            <a:r>
              <a:rPr lang="ru-RU" dirty="0" smtClean="0"/>
              <a:t>ожет быть резервный ЦУС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с</a:t>
            </a:r>
            <a:r>
              <a:rPr lang="ru-RU" dirty="0" smtClean="0"/>
              <a:t>оединяется со шлюзами (</a:t>
            </a:r>
            <a:r>
              <a:rPr lang="en-US" dirty="0" smtClean="0"/>
              <a:t>gateways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  <a:r>
              <a:rPr lang="ru-RU" dirty="0" smtClean="0"/>
              <a:t>по оптическим каналам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и</a:t>
            </a:r>
            <a:r>
              <a:rPr lang="ru-RU" dirty="0" smtClean="0"/>
              <a:t>спользует свой протокол с небольшим заголовком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п</a:t>
            </a:r>
            <a:r>
              <a:rPr lang="ru-RU" dirty="0" smtClean="0"/>
              <a:t>рисутствует сквозное шифрование трафика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641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516" y="-77275"/>
            <a:ext cx="121404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/>
              <a:t>SpaceX использует 4 станции (телепорта), где установлены его собственные станции системы управления и сбора телеметрии в </a:t>
            </a:r>
            <a:r>
              <a:rPr lang="ru-RU" dirty="0" err="1"/>
              <a:t>Ku</a:t>
            </a:r>
            <a:r>
              <a:rPr lang="ru-RU" dirty="0"/>
              <a:t> и </a:t>
            </a:r>
            <a:r>
              <a:rPr lang="ru-RU" dirty="0" err="1"/>
              <a:t>Ka</a:t>
            </a:r>
            <a:r>
              <a:rPr lang="ru-RU" dirty="0"/>
              <a:t>-диапазоне</a:t>
            </a:r>
            <a:r>
              <a:rPr lang="ru-RU" dirty="0" smtClean="0"/>
              <a:t>. </a:t>
            </a:r>
            <a:r>
              <a:rPr lang="ru-RU" dirty="0"/>
              <a:t>Это </a:t>
            </a:r>
            <a:r>
              <a:rPr lang="ru-RU" u="sng" dirty="0"/>
              <a:t>Brewster</a:t>
            </a:r>
            <a:r>
              <a:rPr lang="ru-RU" dirty="0"/>
              <a:t> (штат Вашингтон в США), </a:t>
            </a:r>
            <a:r>
              <a:rPr lang="ru-RU" u="sng" dirty="0"/>
              <a:t>Кордова</a:t>
            </a:r>
            <a:r>
              <a:rPr lang="ru-RU" dirty="0"/>
              <a:t> (Аргентина), </a:t>
            </a:r>
            <a:r>
              <a:rPr lang="ru-RU" u="sng" dirty="0"/>
              <a:t>Тромсё</a:t>
            </a:r>
            <a:r>
              <a:rPr lang="ru-RU" dirty="0"/>
              <a:t> (Норвегия), </a:t>
            </a:r>
            <a:r>
              <a:rPr lang="ru-RU" u="sng" dirty="0"/>
              <a:t>Аваруа</a:t>
            </a:r>
            <a:r>
              <a:rPr lang="ru-RU" dirty="0"/>
              <a:t>, (Новая Зеландия). Канал телеметрии и управления для каждого спутника </a:t>
            </a:r>
            <a:r>
              <a:rPr lang="ru-RU" dirty="0" smtClean="0"/>
              <a:t>может быть </a:t>
            </a:r>
            <a:r>
              <a:rPr lang="ru-RU" dirty="0"/>
              <a:t>активным до 2,5 часов в день (12 минут на один оборот вокруг Земли) орбиту, хотя расчетное время сеансов телеметрии 60 минут в </a:t>
            </a:r>
            <a:r>
              <a:rPr lang="ru-RU" dirty="0" smtClean="0"/>
              <a:t>день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286" y="1661038"/>
            <a:ext cx="4839103" cy="33421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0154" y="4971243"/>
            <a:ext cx="119859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/>
              <a:t>Дополнительно Space X заключил соглашение с норвежским оператором KSAT, чтобы использовать его всемирную сеть, работающую в диапазонах X и </a:t>
            </a:r>
            <a:r>
              <a:rPr lang="ru-RU" dirty="0" smtClean="0"/>
              <a:t>S, </a:t>
            </a:r>
            <a:r>
              <a:rPr lang="ru-RU" dirty="0"/>
              <a:t>включая Тромсё (Норвегия), </a:t>
            </a:r>
            <a:r>
              <a:rPr lang="ru-RU" dirty="0" smtClean="0"/>
              <a:t>Свальбард (</a:t>
            </a:r>
            <a:r>
              <a:rPr lang="ru-RU" dirty="0"/>
              <a:t>Норвегия), Антарктида, Сингапур, Юг Африка, Дубай и Маврикий. </a:t>
            </a:r>
            <a:r>
              <a:rPr lang="ru-RU" dirty="0" smtClean="0"/>
              <a:t>Так </a:t>
            </a:r>
            <a:r>
              <a:rPr lang="ru-RU" dirty="0"/>
              <a:t>же SpaceX создал собственную станцию слежения и мониторинга в штате Вашингтон (индекс ("RED1"), которая должна нести основную нагрузку, и использовать сеть KSAT при необходимости.</a:t>
            </a:r>
          </a:p>
        </p:txBody>
      </p:sp>
    </p:spTree>
    <p:extLst>
      <p:ext uri="{BB962C8B-B14F-4D97-AF65-F5344CB8AC3E}">
        <p14:creationId xmlns:p14="http://schemas.microsoft.com/office/powerpoint/2010/main" val="1564233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525" y="73740"/>
            <a:ext cx="6243101" cy="33284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517" y="3400026"/>
            <a:ext cx="1209326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dirty="0"/>
              <a:t>Так же </a:t>
            </a:r>
            <a:r>
              <a:rPr lang="en-US" dirty="0"/>
              <a:t>SpaceX </a:t>
            </a:r>
            <a:r>
              <a:rPr lang="ru-RU" dirty="0"/>
              <a:t>сформировал сеть тестовых станций для тестирования сервиса в сети </a:t>
            </a:r>
            <a:r>
              <a:rPr lang="en-US" dirty="0"/>
              <a:t>StarLink.</a:t>
            </a:r>
          </a:p>
          <a:p>
            <a:pPr indent="457200" algn="just"/>
            <a:r>
              <a:rPr lang="ru-RU" dirty="0"/>
              <a:t>Наземные тестовые станции включают шесть стационарных земных станций и три передвижные наземные станции. Их адреса:</a:t>
            </a:r>
          </a:p>
          <a:p>
            <a:pPr indent="457200" algn="ctr"/>
            <a:r>
              <a:rPr lang="ru-RU" dirty="0"/>
              <a:t>1. Штаб-квартира </a:t>
            </a:r>
            <a:r>
              <a:rPr lang="en-US" dirty="0"/>
              <a:t>SpaceX: </a:t>
            </a:r>
            <a:r>
              <a:rPr lang="ru-RU" dirty="0"/>
              <a:t>Хоторн, Калифорния.</a:t>
            </a:r>
          </a:p>
          <a:p>
            <a:pPr indent="457200" algn="ctr"/>
            <a:r>
              <a:rPr lang="ru-RU" dirty="0"/>
              <a:t>2. Штаб-квартира </a:t>
            </a:r>
            <a:r>
              <a:rPr lang="en-US" dirty="0"/>
              <a:t>Tesla Motors: </a:t>
            </a:r>
            <a:r>
              <a:rPr lang="ru-RU" dirty="0"/>
              <a:t>Фремонт, Калифорния.</a:t>
            </a:r>
          </a:p>
          <a:p>
            <a:pPr indent="457200" algn="ctr"/>
            <a:r>
              <a:rPr lang="ru-RU" dirty="0"/>
              <a:t>3. Испытательный центр </a:t>
            </a:r>
            <a:r>
              <a:rPr lang="en-US" dirty="0"/>
              <a:t>SpaceX: </a:t>
            </a:r>
            <a:r>
              <a:rPr lang="ru-RU" dirty="0"/>
              <a:t>МакГрегор, Техас.</a:t>
            </a:r>
          </a:p>
          <a:p>
            <a:pPr indent="457200" algn="ctr"/>
            <a:r>
              <a:rPr lang="ru-RU" dirty="0"/>
              <a:t>4. </a:t>
            </a:r>
            <a:r>
              <a:rPr lang="en-US" dirty="0"/>
              <a:t>SpaceX Brownsville: </a:t>
            </a:r>
            <a:r>
              <a:rPr lang="ru-RU" dirty="0"/>
              <a:t>Браунсвилл, Техас</a:t>
            </a:r>
          </a:p>
          <a:p>
            <a:pPr indent="457200" algn="ctr"/>
            <a:r>
              <a:rPr lang="ru-RU" dirty="0"/>
              <a:t>5. </a:t>
            </a:r>
            <a:r>
              <a:rPr lang="en-US" dirty="0"/>
              <a:t>SpaceX Redmond: </a:t>
            </a:r>
            <a:r>
              <a:rPr lang="ru-RU" dirty="0"/>
              <a:t>Редмонд, Вашингтон</a:t>
            </a:r>
          </a:p>
          <a:p>
            <a:pPr indent="457200" algn="ctr"/>
            <a:r>
              <a:rPr lang="ru-RU" dirty="0"/>
              <a:t>6. </a:t>
            </a:r>
            <a:r>
              <a:rPr lang="en-US" dirty="0"/>
              <a:t>SpaceX Brewster: </a:t>
            </a:r>
            <a:r>
              <a:rPr lang="ru-RU" dirty="0"/>
              <a:t>Брюстер, Вашингтон.</a:t>
            </a:r>
          </a:p>
          <a:p>
            <a:pPr indent="457200" algn="ctr"/>
            <a:r>
              <a:rPr lang="ru-RU" dirty="0"/>
              <a:t>7. </a:t>
            </a:r>
            <a:r>
              <a:rPr lang="en-US" dirty="0"/>
              <a:t>SpaceX Broadband Test Van 1: </a:t>
            </a:r>
            <a:r>
              <a:rPr lang="ru-RU" dirty="0"/>
              <a:t>переносной</a:t>
            </a:r>
          </a:p>
          <a:p>
            <a:pPr indent="457200" algn="ctr"/>
            <a:r>
              <a:rPr lang="ru-RU" dirty="0"/>
              <a:t>8. </a:t>
            </a:r>
            <a:r>
              <a:rPr lang="en-US" dirty="0"/>
              <a:t>SpaceX Broadband Test Van 2: </a:t>
            </a:r>
            <a:r>
              <a:rPr lang="ru-RU" dirty="0"/>
              <a:t>переносной</a:t>
            </a:r>
          </a:p>
          <a:p>
            <a:pPr indent="457200" algn="ctr"/>
            <a:r>
              <a:rPr lang="ru-RU" dirty="0"/>
              <a:t>9. </a:t>
            </a:r>
            <a:r>
              <a:rPr lang="en-US" dirty="0"/>
              <a:t>SpaceX Broadband Test Van 3: </a:t>
            </a:r>
            <a:r>
              <a:rPr lang="ru-RU" dirty="0"/>
              <a:t>переносной</a:t>
            </a:r>
          </a:p>
          <a:p>
            <a:pPr indent="457200"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7043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897" y="103236"/>
            <a:ext cx="5508267" cy="43202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" y="4443214"/>
            <a:ext cx="121920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b="1" dirty="0"/>
              <a:t>Шлюзовые станции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en-US" b="1" dirty="0" smtClean="0"/>
              <a:t>gateway</a:t>
            </a:r>
            <a:r>
              <a:rPr lang="ru-RU" dirty="0" smtClean="0"/>
              <a:t>) </a:t>
            </a:r>
            <a:r>
              <a:rPr lang="ru-RU" dirty="0"/>
              <a:t>обеспечивают передачу информации из сети интернет через спутник на абонентские терминалы. Таким образом, в отсутствие межспутниковой связи, для функционирования абонентского терминала необходимо, чтобы в зоне покрытия сигнала спутника, через который работает в данный момент абонентский терминал, находился как минимум один </a:t>
            </a:r>
            <a:r>
              <a:rPr lang="en-US" dirty="0" smtClean="0"/>
              <a:t>gateway</a:t>
            </a:r>
            <a:r>
              <a:rPr lang="ru-RU" dirty="0" smtClean="0"/>
              <a:t>. </a:t>
            </a:r>
            <a:r>
              <a:rPr lang="ru-RU" dirty="0"/>
              <a:t>Один </a:t>
            </a:r>
            <a:r>
              <a:rPr lang="en-US" dirty="0" smtClean="0"/>
              <a:t>gateway</a:t>
            </a:r>
            <a:r>
              <a:rPr lang="ru-RU" dirty="0" smtClean="0"/>
              <a:t> </a:t>
            </a:r>
            <a:r>
              <a:rPr lang="ru-RU" dirty="0"/>
              <a:t>может работать с сотнями и тысячами абонентских терминалов. Типовой </a:t>
            </a:r>
            <a:r>
              <a:rPr lang="en-US" dirty="0" smtClean="0"/>
              <a:t>gateway</a:t>
            </a:r>
            <a:r>
              <a:rPr lang="ru-RU" dirty="0" smtClean="0"/>
              <a:t> </a:t>
            </a:r>
            <a:r>
              <a:rPr lang="ru-RU" dirty="0"/>
              <a:t>сети Starlink имеет 8 антенн, каждая из которых может передавать информацию на "свой" спутник.</a:t>
            </a:r>
          </a:p>
        </p:txBody>
      </p:sp>
    </p:spTree>
    <p:extLst>
      <p:ext uri="{BB962C8B-B14F-4D97-AF65-F5344CB8AC3E}">
        <p14:creationId xmlns:p14="http://schemas.microsoft.com/office/powerpoint/2010/main" val="1008338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894" y="88488"/>
            <a:ext cx="5715000" cy="5200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" y="5306094"/>
            <a:ext cx="12192000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 smtClean="0"/>
              <a:t>Под </a:t>
            </a:r>
            <a:r>
              <a:rPr lang="en-US" dirty="0" smtClean="0"/>
              <a:t>gateway</a:t>
            </a:r>
            <a:r>
              <a:rPr lang="ru-RU" dirty="0" smtClean="0"/>
              <a:t> </a:t>
            </a:r>
            <a:r>
              <a:rPr lang="ru-RU" dirty="0"/>
              <a:t>в рамках сети Starlink надо понимать совокупность отдельных антенных постов, расположенных в одном месте и работающих в Ка-диапазоне. Обычно в </a:t>
            </a:r>
            <a:r>
              <a:rPr lang="en-US" dirty="0" smtClean="0"/>
              <a:t>gateway</a:t>
            </a:r>
            <a:r>
              <a:rPr lang="ru-RU" dirty="0" smtClean="0"/>
              <a:t> </a:t>
            </a:r>
            <a:r>
              <a:rPr lang="ru-RU" dirty="0"/>
              <a:t>находятся и абонентские терминалы, служащие для контрольных целей: они проверяют, на каких модуляциях в данных погодных условиях работает сеть в данном районе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1491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12124"/>
            <a:ext cx="12192001" cy="6281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en-US" dirty="0" smtClean="0"/>
              <a:t>Gateway</a:t>
            </a:r>
            <a:r>
              <a:rPr lang="ru-RU" dirty="0" smtClean="0"/>
              <a:t> </a:t>
            </a:r>
            <a:r>
              <a:rPr lang="ru-RU" dirty="0"/>
              <a:t>должен иметь гарантированное энергообеспечение и подключение к магистральным каналам сети интернет (backbone). При этом точкой входа абонента в сеть интернет будут не ближайший к </a:t>
            </a:r>
            <a:r>
              <a:rPr lang="en-US" dirty="0" smtClean="0"/>
              <a:t>gateway</a:t>
            </a:r>
            <a:r>
              <a:rPr lang="ru-RU" dirty="0" smtClean="0"/>
              <a:t> </a:t>
            </a:r>
            <a:r>
              <a:rPr lang="ru-RU" dirty="0"/>
              <a:t>узел какого-либо местного провайдера, а только собственные сервера SpaceX, на которых будет стоять система биллинга, управления трафиком клиента и оборудование СОРМ (Система оперативно-розыскных мероприятий, американское название аналогичного закона об обязанности телеком-оператора дать полиции возможность просматривать трафик - Communications Assistance for Law Enforcement Act, сокращенно CALEA</a:t>
            </a:r>
            <a:r>
              <a:rPr lang="ru-RU" dirty="0" smtClean="0"/>
              <a:t>).</a:t>
            </a:r>
          </a:p>
          <a:p>
            <a:pPr indent="457200" algn="just">
              <a:lnSpc>
                <a:spcPct val="150000"/>
              </a:lnSpc>
            </a:pPr>
            <a:endParaRPr lang="ru-RU" dirty="0" smtClean="0"/>
          </a:p>
          <a:p>
            <a:pPr indent="457200" algn="just">
              <a:lnSpc>
                <a:spcPct val="150000"/>
              </a:lnSpc>
            </a:pPr>
            <a:r>
              <a:rPr lang="ru-RU" dirty="0"/>
              <a:t>Так как требования к серверам для указанных выше сервисов весьма высоки, скорее всего, у Starlink будет 4-5 точек входа в интернет на территории США на самых известных узлах по обмену трафиком (IX) между интернет-провайдерами. Кстати, это добавит несколько миллисекунд, а может и пару десятков мс к общей задержке в сети.</a:t>
            </a:r>
          </a:p>
          <a:p>
            <a:pPr indent="457200" algn="just">
              <a:lnSpc>
                <a:spcPct val="150000"/>
              </a:lnSpc>
            </a:pPr>
            <a:r>
              <a:rPr lang="ru-RU" dirty="0"/>
              <a:t>В данный момент Starlink использует на </a:t>
            </a:r>
            <a:r>
              <a:rPr lang="en-US" dirty="0" smtClean="0"/>
              <a:t>gateway</a:t>
            </a:r>
            <a:r>
              <a:rPr lang="ru-RU" dirty="0" smtClean="0"/>
              <a:t> </a:t>
            </a:r>
            <a:r>
              <a:rPr lang="ru-RU" dirty="0"/>
              <a:t>параболические антенны диаметром 1,5 м в радомах (радиопрозрачные купола) собственного производства и с передатчиком мощностью 50 Вт. Особенностью параболических антенн является то, что они, в отличие от антенн с фазированной решеткой, могут работать при малых углах места (в заявке SpaceX указано, что до 5°).</a:t>
            </a:r>
          </a:p>
          <a:p>
            <a:pPr indent="457200" algn="just">
              <a:lnSpc>
                <a:spcPct val="150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3925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160" y="0"/>
            <a:ext cx="9556123" cy="691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911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9093"/>
            <a:ext cx="12192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 smtClean="0"/>
              <a:t>Одной из проблем, с которой сталкивается SpaceX при развертывании сети </a:t>
            </a:r>
            <a:r>
              <a:rPr lang="en-US" dirty="0" smtClean="0"/>
              <a:t>gateway</a:t>
            </a:r>
            <a:r>
              <a:rPr lang="ru-RU" dirty="0" smtClean="0"/>
              <a:t> в США - то, что в США часть Ка-диапазона закреплена за сервисом UMFUS. Последняя аббревиатура - это общее понятие, которым FCC обозначает инновационные услуги фиксированной или подвижной связи, а также интернета вещей (IoT), использующих полосу частот 27,5-28,35 ГГц в Ка-диапазоне. Услуги (или сети), которые могут предоставлять лицензиаты UMFUS, относятся только к технологиям фиксированной и наземной сотовой связи, а также фиксированной спутниковой службы, то есть подвижная спутниковая связь (такая как Starlink) к ним не относится. Поэтому SpaceX должна искать в США районы с очень низкой плотностью населения - не более 450 человек в зоне, где плотность излучения (PFD) от антенн спутниковой связи </a:t>
            </a:r>
            <a:r>
              <a:rPr lang="en-US" dirty="0" smtClean="0"/>
              <a:t>gateway</a:t>
            </a:r>
            <a:r>
              <a:rPr lang="ru-RU" dirty="0" smtClean="0"/>
              <a:t> Starlink составляет некий фиксированный предел Х (-77.6 dBm/m2/</a:t>
            </a:r>
            <a:r>
              <a:rPr lang="ru-RU" dirty="0" err="1" smtClean="0"/>
              <a:t>MHz</a:t>
            </a:r>
            <a:r>
              <a:rPr lang="ru-RU" dirty="0" smtClean="0"/>
              <a:t>): там, по мнению FCC, система Starlink не сможет помешать сервисам UMFUS.</a:t>
            </a:r>
          </a:p>
          <a:p>
            <a:pPr indent="457200" algn="just">
              <a:lnSpc>
                <a:spcPct val="150000"/>
              </a:lnSpc>
            </a:pPr>
            <a:r>
              <a:rPr lang="en-US" dirty="0"/>
              <a:t>G</a:t>
            </a:r>
            <a:r>
              <a:rPr lang="en-US" dirty="0" smtClean="0"/>
              <a:t>ateway</a:t>
            </a:r>
            <a:r>
              <a:rPr lang="ru-RU" dirty="0" smtClean="0"/>
              <a:t> </a:t>
            </a:r>
            <a:r>
              <a:rPr lang="ru-RU" dirty="0"/>
              <a:t>имеют в своем составе модуляторы и демодуляторы, которые обеспечивают преобразование модулированного радиосигнала в цифровой поток данных и выдачу его в наземную сеть</a:t>
            </a:r>
            <a:r>
              <a:rPr lang="ru-RU" dirty="0" smtClean="0"/>
              <a:t>.</a:t>
            </a:r>
            <a:endParaRPr lang="en-US" dirty="0" smtClean="0"/>
          </a:p>
          <a:p>
            <a:pPr indent="457200" algn="just">
              <a:lnSpc>
                <a:spcPct val="150000"/>
              </a:lnSpc>
            </a:pPr>
            <a:r>
              <a:rPr lang="ru-RU" dirty="0"/>
              <a:t>Как указывалось выше, единое время и фиксированная задержка в прохождении пакета между ЦУС и </a:t>
            </a:r>
            <a:r>
              <a:rPr lang="en-US" dirty="0" smtClean="0"/>
              <a:t>gateway</a:t>
            </a:r>
            <a:r>
              <a:rPr lang="ru-RU" dirty="0" smtClean="0"/>
              <a:t> </a:t>
            </a:r>
            <a:r>
              <a:rPr lang="ru-RU" dirty="0"/>
              <a:t>играет абсолютно критичную роль в системе Starlink, поэтому размещение </a:t>
            </a:r>
            <a:r>
              <a:rPr lang="en-US" dirty="0" smtClean="0"/>
              <a:t>gateway</a:t>
            </a:r>
            <a:r>
              <a:rPr lang="ru-RU" dirty="0" smtClean="0"/>
              <a:t> </a:t>
            </a:r>
            <a:r>
              <a:rPr lang="ru-RU" dirty="0"/>
              <a:t>на движущихся, даже с минимальной скоростью, объектах (например, плавучих платформах в океане) может быть трудно решаемой задачей.</a:t>
            </a:r>
          </a:p>
        </p:txBody>
      </p:sp>
    </p:spTree>
    <p:extLst>
      <p:ext uri="{BB962C8B-B14F-4D97-AF65-F5344CB8AC3E}">
        <p14:creationId xmlns:p14="http://schemas.microsoft.com/office/powerpoint/2010/main" val="2960115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5755"/>
            <a:ext cx="12192001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/>
              <a:t>Space X предлагает следующую схему избежания интерференции с другими спутниками на геостационарной или низкой орбите, в отличие от сети OneWEB, где спутник должен был отклоняться на несколько градусов от вертикальной линии на Землю, StarLink предполагает переключение на другой </a:t>
            </a:r>
            <a:r>
              <a:rPr lang="en-US" dirty="0" smtClean="0"/>
              <a:t>gateway</a:t>
            </a:r>
            <a:r>
              <a:rPr lang="ru-RU" dirty="0" smtClean="0"/>
              <a:t>. </a:t>
            </a:r>
            <a:r>
              <a:rPr lang="ru-RU" dirty="0"/>
              <a:t>Вот схема из документа, направленного Space X в японский регулятор.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6852" y="1659847"/>
            <a:ext cx="8898295" cy="25259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" y="4211389"/>
            <a:ext cx="12192000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/>
              <a:t>Красный пунктир "Луч не используется, так как есть возможность интерференции с другими ИСЗ"</a:t>
            </a:r>
          </a:p>
          <a:p>
            <a:pPr indent="457200" algn="just">
              <a:lnSpc>
                <a:spcPct val="150000"/>
              </a:lnSpc>
            </a:pPr>
            <a:r>
              <a:rPr lang="ru-RU" dirty="0"/>
              <a:t>Зеленый пунктир "Луч может быть организован"</a:t>
            </a:r>
          </a:p>
          <a:p>
            <a:pPr indent="457200" algn="just">
              <a:lnSpc>
                <a:spcPct val="150000"/>
              </a:lnSpc>
            </a:pPr>
            <a:r>
              <a:rPr lang="ru-RU" dirty="0" smtClean="0"/>
              <a:t>Space </a:t>
            </a:r>
            <a:r>
              <a:rPr lang="ru-RU" dirty="0"/>
              <a:t>X выбрал вариант избыточного числа наземных </a:t>
            </a:r>
            <a:r>
              <a:rPr lang="en-US" dirty="0" smtClean="0"/>
              <a:t>gateway</a:t>
            </a:r>
            <a:r>
              <a:rPr lang="ru-RU" dirty="0" smtClean="0"/>
              <a:t>, </a:t>
            </a:r>
            <a:r>
              <a:rPr lang="ru-RU" dirty="0"/>
              <a:t>чтобы иметь возможность выбора для каждого ИСЗ StarLink </a:t>
            </a:r>
            <a:r>
              <a:rPr lang="en-US" dirty="0" smtClean="0"/>
              <a:t>gateway</a:t>
            </a:r>
            <a:r>
              <a:rPr lang="ru-RU" dirty="0" smtClean="0"/>
              <a:t> </a:t>
            </a:r>
            <a:r>
              <a:rPr lang="ru-RU" dirty="0"/>
              <a:t>из нескольких, так же это накладывает на Центр Управления Сетью необходимость постоянного расчета взаимного положения каждого ИСЗ StarLink относительно спутников на </a:t>
            </a:r>
            <a:r>
              <a:rPr lang="ru-RU" dirty="0" smtClean="0"/>
              <a:t>ГСО </a:t>
            </a:r>
            <a:r>
              <a:rPr lang="ru-RU" dirty="0"/>
              <a:t>и </a:t>
            </a:r>
            <a:r>
              <a:rPr lang="ru-RU" dirty="0" smtClean="0"/>
              <a:t>со </a:t>
            </a:r>
            <a:r>
              <a:rPr lang="ru-RU" dirty="0"/>
              <a:t>всеми ИСЗ других операторов, которые будут размещены на других орбитах и работающих в выбранных диапазонах частот.</a:t>
            </a:r>
          </a:p>
          <a:p>
            <a:pPr indent="457200" algn="just">
              <a:lnSpc>
                <a:spcPct val="150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2642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04" y="399245"/>
            <a:ext cx="10385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457200" algn="just"/>
            <a:r>
              <a:rPr lang="ru-RU" dirty="0" smtClean="0"/>
              <a:t>Также, планируется размещение </a:t>
            </a:r>
            <a:r>
              <a:rPr lang="en-US" dirty="0" smtClean="0"/>
              <a:t>gateway </a:t>
            </a:r>
            <a:r>
              <a:rPr lang="ru-RU" dirty="0" smtClean="0"/>
              <a:t>вне континентальной части США, например, в Австралии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2308" y="1081826"/>
            <a:ext cx="7809332" cy="191445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628" y="3211908"/>
            <a:ext cx="6073999" cy="341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269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67427"/>
            <a:ext cx="12192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b="1" i="0" dirty="0" smtClean="0">
                <a:solidFill>
                  <a:srgbClr val="000000"/>
                </a:solidFill>
                <a:effectLst/>
              </a:rPr>
              <a:t>Абонентский терминал</a:t>
            </a:r>
          </a:p>
          <a:p>
            <a:pPr indent="457200" algn="just"/>
            <a:r>
              <a:rPr lang="ru-RU" b="0" i="0" dirty="0" smtClean="0">
                <a:solidFill>
                  <a:srgbClr val="000000"/>
                </a:solidFill>
                <a:effectLst/>
              </a:rPr>
              <a:t>Абонентский терминал – это индивидуальная станция, устанавливаемая на стационарном объекте (доме) и рассчитанная на обслуживание одного абонента (аккаунта). То есть пользоваться интернетом, который раздается по Wi-Fi, могут все проживающие в доме, но это будет один счет в биллинге. </a:t>
            </a:r>
          </a:p>
          <a:p>
            <a:pPr indent="457200" algn="just"/>
            <a:r>
              <a:rPr lang="ru-RU" dirty="0"/>
              <a:t>Б</a:t>
            </a:r>
            <a:r>
              <a:rPr lang="ru-RU" dirty="0" smtClean="0"/>
              <a:t>ыло </a:t>
            </a:r>
            <a:r>
              <a:rPr lang="ru-RU" dirty="0"/>
              <a:t>заявлено 5 типов абонентских терминалов. В таблице ниже это Модели A, B, C, D. </a:t>
            </a:r>
            <a:r>
              <a:rPr lang="ru-RU" dirty="0" smtClean="0"/>
              <a:t>E. Первые </a:t>
            </a:r>
            <a:r>
              <a:rPr lang="ru-RU" dirty="0"/>
              <a:t>2 колонки относятся к земным станциям для задач управления и мониторинга за спутником, и последние пять это абонентские терминалы</a:t>
            </a:r>
          </a:p>
          <a:p>
            <a:pPr indent="457200" algn="just">
              <a:lnSpc>
                <a:spcPct val="150000"/>
              </a:lnSpc>
            </a:pPr>
            <a:endParaRPr lang="ru-RU" b="0" i="0" dirty="0">
              <a:solidFill>
                <a:srgbClr val="000000"/>
              </a:solidFill>
              <a:effectLst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877" y="2047741"/>
            <a:ext cx="4489575" cy="481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744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21972"/>
            <a:ext cx="8178085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/>
              <a:t>На сегодня, известна конструкция модели ES-A. Модель ES-B, судя по величине угла диаграммы направленности, должна была иметь больший диаметр антенны, и возможно из за своего большего размера относительно модели А с диаметром антенны 48 см, была признана неподходящей для массового потребительского рынка и возможно более высокой стоимости. Возможно типоразмер модели В соответствует плоским антеннам с фазированной решеткой, устанавливаемым на спутнике StarLink. Модели с параболическими антеннами пока публике представлены не были и возможно будут разработаны позднее.</a:t>
            </a:r>
          </a:p>
          <a:p>
            <a:pPr indent="457200" algn="just">
              <a:lnSpc>
                <a:spcPct val="150000"/>
              </a:lnSpc>
            </a:pPr>
            <a:r>
              <a:rPr lang="ru-RU" dirty="0"/>
              <a:t>Как мы видим в сети StarLink абонентский терминал может работать с каналами на прием (downlink) 5 номиналов шириной в 15,30,60, 120 и 240 МГц, позволяющими передать соответственно 15,30,60, 120 и 240 Мегасимволов</a:t>
            </a:r>
            <a:r>
              <a:rPr lang="ru-RU" dirty="0" smtClean="0"/>
              <a:t>.</a:t>
            </a:r>
          </a:p>
          <a:p>
            <a:pPr indent="457200" algn="just">
              <a:lnSpc>
                <a:spcPct val="150000"/>
              </a:lnSpc>
            </a:pPr>
            <a:r>
              <a:rPr lang="ru-RU" dirty="0"/>
              <a:t>Абонентский терминал состоит из двух частей. Антенна диаметром 4</a:t>
            </a:r>
            <a:r>
              <a:rPr lang="ru-RU" u="sng" dirty="0"/>
              <a:t>8</a:t>
            </a:r>
            <a:r>
              <a:rPr lang="ru-RU" strike="sngStrike" dirty="0"/>
              <a:t>7</a:t>
            </a:r>
            <a:r>
              <a:rPr lang="ru-RU" dirty="0"/>
              <a:t> см с фазированной решеткой, которая устанавливается вне дома так, чтобы иметь максимально открытый вид на небо по всем 360 </a:t>
            </a:r>
            <a:r>
              <a:rPr lang="ru-RU" dirty="0" smtClean="0"/>
              <a:t>градусам.</a:t>
            </a:r>
            <a:endParaRPr lang="ru-RU" dirty="0"/>
          </a:p>
          <a:p>
            <a:pPr indent="457200" algn="just">
              <a:lnSpc>
                <a:spcPct val="150000"/>
              </a:lnSpc>
            </a:pP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699" y="321972"/>
            <a:ext cx="3776511" cy="26368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6070" y="3206839"/>
            <a:ext cx="3488498" cy="3488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463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5837" y="0"/>
            <a:ext cx="5667574" cy="446896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70" y="164071"/>
            <a:ext cx="5297845" cy="26850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893" y="3183866"/>
            <a:ext cx="4930022" cy="36906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2890" y="4571247"/>
            <a:ext cx="4093468" cy="230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320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1105</Words>
  <Application>Microsoft Office PowerPoint</Application>
  <PresentationFormat>Широкоэкранный</PresentationFormat>
  <Paragraphs>40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Тема 7. Проект глобального широкополосного интернета Starlink компании SpaceX (продолжение)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7. Проект глобального широкополосного интернета Starlink компании SpaceX (продолжение)</dc:title>
  <dc:creator>anton</dc:creator>
  <cp:lastModifiedBy>anton</cp:lastModifiedBy>
  <cp:revision>26</cp:revision>
  <dcterms:created xsi:type="dcterms:W3CDTF">2023-01-20T03:38:40Z</dcterms:created>
  <dcterms:modified xsi:type="dcterms:W3CDTF">2023-01-20T05:54:25Z</dcterms:modified>
</cp:coreProperties>
</file>